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961" r:id="rId2"/>
    <p:sldId id="994" r:id="rId3"/>
    <p:sldId id="985" r:id="rId4"/>
    <p:sldId id="991" r:id="rId5"/>
    <p:sldId id="992" r:id="rId6"/>
    <p:sldId id="993" r:id="rId7"/>
    <p:sldId id="986" r:id="rId8"/>
    <p:sldId id="989" r:id="rId9"/>
    <p:sldId id="779" r:id="rId10"/>
    <p:sldId id="883" r:id="rId11"/>
    <p:sldId id="963" r:id="rId12"/>
    <p:sldId id="964" r:id="rId13"/>
    <p:sldId id="965" r:id="rId14"/>
    <p:sldId id="970" r:id="rId15"/>
    <p:sldId id="971" r:id="rId16"/>
    <p:sldId id="969" r:id="rId17"/>
    <p:sldId id="972" r:id="rId18"/>
    <p:sldId id="974" r:id="rId19"/>
    <p:sldId id="272" r:id="rId20"/>
    <p:sldId id="997" r:id="rId21"/>
    <p:sldId id="998" r:id="rId22"/>
    <p:sldId id="999" r:id="rId23"/>
    <p:sldId id="1000" r:id="rId24"/>
    <p:sldId id="1001" r:id="rId25"/>
    <p:sldId id="975" r:id="rId26"/>
    <p:sldId id="976" r:id="rId27"/>
    <p:sldId id="977" r:id="rId28"/>
    <p:sldId id="979" r:id="rId29"/>
    <p:sldId id="980" r:id="rId30"/>
    <p:sldId id="289" r:id="rId31"/>
    <p:sldId id="981" r:id="rId32"/>
    <p:sldId id="269" r:id="rId33"/>
    <p:sldId id="274" r:id="rId34"/>
    <p:sldId id="982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801" r:id="rId49"/>
    <p:sldId id="276" r:id="rId50"/>
    <p:sldId id="278" r:id="rId51"/>
    <p:sldId id="277" r:id="rId52"/>
    <p:sldId id="279" r:id="rId53"/>
    <p:sldId id="280" r:id="rId54"/>
    <p:sldId id="1002" r:id="rId55"/>
    <p:sldId id="320" r:id="rId56"/>
    <p:sldId id="317" r:id="rId57"/>
    <p:sldId id="318" r:id="rId58"/>
    <p:sldId id="281" r:id="rId59"/>
    <p:sldId id="995" r:id="rId60"/>
    <p:sldId id="983" r:id="rId61"/>
    <p:sldId id="753" r:id="rId62"/>
    <p:sldId id="790" r:id="rId63"/>
    <p:sldId id="858" r:id="rId64"/>
    <p:sldId id="797" r:id="rId65"/>
    <p:sldId id="854" r:id="rId66"/>
    <p:sldId id="855" r:id="rId67"/>
    <p:sldId id="860" r:id="rId68"/>
    <p:sldId id="856" r:id="rId69"/>
    <p:sldId id="857" r:id="rId70"/>
    <p:sldId id="853" r:id="rId71"/>
    <p:sldId id="796" r:id="rId72"/>
    <p:sldId id="798" r:id="rId73"/>
    <p:sldId id="283" r:id="rId74"/>
    <p:sldId id="284" r:id="rId75"/>
    <p:sldId id="799" r:id="rId76"/>
    <p:sldId id="859" r:id="rId77"/>
    <p:sldId id="285" r:id="rId78"/>
    <p:sldId id="795" r:id="rId79"/>
    <p:sldId id="800" r:id="rId80"/>
    <p:sldId id="861" r:id="rId81"/>
    <p:sldId id="862" r:id="rId82"/>
    <p:sldId id="863" r:id="rId83"/>
    <p:sldId id="864" r:id="rId84"/>
    <p:sldId id="865" r:id="rId85"/>
    <p:sldId id="984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9251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00"/>
    <p:restoredTop sz="92931"/>
  </p:normalViewPr>
  <p:slideViewPr>
    <p:cSldViewPr snapToGrid="0">
      <p:cViewPr varScale="1">
        <p:scale>
          <a:sx n="92" d="100"/>
          <a:sy n="92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9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1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91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191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25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7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23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10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0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4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2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0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92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4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19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31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2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93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17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6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62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9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61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05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64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92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34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2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151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60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19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70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91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75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72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8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8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65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0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3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9C581-F789-3E49-A528-67F64114250B}"/>
              </a:ext>
            </a:extLst>
          </p:cNvPr>
          <p:cNvSpPr/>
          <p:nvPr/>
        </p:nvSpPr>
        <p:spPr>
          <a:xfrm>
            <a:off x="-145473" y="1611656"/>
            <a:ext cx="94349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Century Gothic"/>
                <a:cs typeface="Century Gothic"/>
              </a:rPr>
              <a:t>Vous</a:t>
            </a:r>
            <a:r>
              <a:rPr lang="en-US" sz="4400" b="1" dirty="0">
                <a:latin typeface="Century Gothic"/>
                <a:cs typeface="Century Gothic"/>
              </a:rPr>
              <a:t> </a:t>
            </a:r>
            <a:r>
              <a:rPr lang="en-US" sz="4400" b="1" dirty="0" err="1">
                <a:latin typeface="Century Gothic"/>
                <a:cs typeface="Century Gothic"/>
              </a:rPr>
              <a:t>avez</a:t>
            </a:r>
            <a:r>
              <a:rPr lang="en-US" sz="4400" b="1" dirty="0">
                <a:latin typeface="Century Gothic"/>
                <a:cs typeface="Century Gothic"/>
              </a:rPr>
              <a:t> </a:t>
            </a:r>
            <a:r>
              <a:rPr lang="en-US" sz="4400" b="1" dirty="0" err="1">
                <a:latin typeface="Century Gothic"/>
                <a:cs typeface="Century Gothic"/>
              </a:rPr>
              <a:t>commender</a:t>
            </a:r>
            <a:r>
              <a:rPr lang="en-US" sz="4400" b="1" dirty="0">
                <a:latin typeface="Century Gothic"/>
                <a:cs typeface="Century Gothic"/>
              </a:rPr>
              <a:t> Karel </a:t>
            </a:r>
            <a:r>
              <a:rPr lang="en-US" sz="4400" b="1" dirty="0" err="1">
                <a:latin typeface="Century Gothic"/>
                <a:cs typeface="Century Gothic"/>
              </a:rPr>
              <a:t>à</a:t>
            </a:r>
            <a:r>
              <a:rPr lang="en-US" sz="4400" b="1" dirty="0">
                <a:latin typeface="Century Gothic"/>
                <a:cs typeface="Century Gothic"/>
              </a:rPr>
              <a:t> faire beaucoup de choses.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E482576A-827E-414B-B51B-308494BF8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20" y="360367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7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9C0B0-EEB0-284D-853B-9E3AFD531BB0}"/>
              </a:ext>
            </a:extLst>
          </p:cNvPr>
          <p:cNvSpPr txBox="1"/>
          <p:nvPr/>
        </p:nvSpPr>
        <p:spPr>
          <a:xfrm>
            <a:off x="221672" y="865471"/>
            <a:ext cx="89223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Jusqu'à présent, nous avons des programmes écrits qui se comportent de la même manière à chaque fois. </a:t>
            </a:r>
          </a:p>
          <a:p>
            <a:r>
              <a:rPr lang="fr-FR" sz="3600" dirty="0"/>
              <a:t>• Les programmes plus complexes se comportent différemment selon les mondes ou les cas. </a:t>
            </a:r>
          </a:p>
          <a:p>
            <a:r>
              <a:rPr lang="fr-FR" sz="3600" dirty="0"/>
              <a:t>• Nous allons apprendre à écrire des programmes Karel qui peuvent faire des choses basées sur ce que le monde est comme!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1864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Généralisés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604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 descr="Screen Shot 2016-06-20 at 10.52.43 AM.png">
            <a:extLst>
              <a:ext uri="{FF2B5EF4-FFF2-40B4-BE49-F238E27FC236}">
                <a16:creationId xmlns:a16="http://schemas.microsoft.com/office/drawing/2014/main" id="{6F334A16-3E83-4C40-8AE6-D774EB9591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pic>
        <p:nvPicPr>
          <p:cNvPr id="5" name="Picture 4" descr="Screen Shot 2016-06-20 at 10.52.43 AM.png">
            <a:extLst>
              <a:ext uri="{FF2B5EF4-FFF2-40B4-BE49-F238E27FC236}">
                <a16:creationId xmlns:a16="http://schemas.microsoft.com/office/drawing/2014/main" id="{048C4545-7819-AC49-808F-BAC7E92F8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54366A47-13E9-9248-8AF2-53CA25DEF72E}"/>
              </a:ext>
            </a:extLst>
          </p:cNvPr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38C618C-73FF-2A40-BB9A-D9015E38D6E7}"/>
              </a:ext>
            </a:extLst>
          </p:cNvPr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B173A-5A1F-0A40-B782-F759B7C9CA3A}"/>
              </a:ext>
            </a:extLst>
          </p:cNvPr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2734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50272" y="508656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/>
            </a:br>
            <a:r>
              <a:rPr lang="en-US" sz="3600" dirty="0"/>
              <a:t>Je </a:t>
            </a:r>
            <a:r>
              <a:rPr lang="en-US" sz="3600" dirty="0" err="1"/>
              <a:t>veux</a:t>
            </a:r>
            <a:r>
              <a:rPr lang="en-US" sz="3600" dirty="0"/>
              <a:t> que Karel </a:t>
            </a:r>
            <a:r>
              <a:rPr lang="en-US" sz="3600" dirty="0" err="1"/>
              <a:t>bouge</a:t>
            </a:r>
            <a:r>
              <a:rPr lang="en-US" sz="3600" dirty="0"/>
              <a:t> </a:t>
            </a:r>
            <a:r>
              <a:rPr lang="en-US" sz="3600" dirty="0" err="1"/>
              <a:t>jusqu'à</a:t>
            </a:r>
            <a:r>
              <a:rPr lang="en-US" sz="3600" dirty="0"/>
              <a:t> </a:t>
            </a:r>
            <a:r>
              <a:rPr lang="en-US" sz="3600" dirty="0" err="1"/>
              <a:t>atteindre</a:t>
            </a:r>
            <a:r>
              <a:rPr lang="en-US" sz="3600" dirty="0"/>
              <a:t> un </a:t>
            </a:r>
            <a:r>
              <a:rPr lang="en-US" sz="3600" dirty="0" err="1"/>
              <a:t>mur</a:t>
            </a:r>
            <a:r>
              <a:rPr lang="en-US" sz="3600" dirty="0"/>
              <a:t>. Comment je </a:t>
            </a:r>
            <a:r>
              <a:rPr lang="en-US" sz="3600" dirty="0" err="1"/>
              <a:t>fais</a:t>
            </a:r>
            <a:r>
              <a:rPr lang="en-US" sz="3600" dirty="0"/>
              <a:t> </a:t>
            </a:r>
            <a:r>
              <a:rPr lang="en-US" sz="3600" dirty="0" err="1"/>
              <a:t>ça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2300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68400" y="2795451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68400" y="4330563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Je ne </a:t>
            </a:r>
            <a:r>
              <a:rPr lang="en-US" sz="3600" dirty="0" err="1"/>
              <a:t>veux</a:t>
            </a:r>
            <a:r>
              <a:rPr lang="en-US" sz="3600" dirty="0"/>
              <a:t> pas </a:t>
            </a:r>
            <a:r>
              <a:rPr lang="en-US" sz="3600" dirty="0" err="1"/>
              <a:t>ecriver</a:t>
            </a:r>
            <a:r>
              <a:rPr lang="en-US" sz="3600" dirty="0"/>
              <a:t>   </a:t>
            </a:r>
            <a:r>
              <a:rPr lang="en-US" sz="3600" dirty="0">
                <a:latin typeface="Courier" pitchFamily="2" charset="0"/>
              </a:rPr>
              <a:t>move(); </a:t>
            </a:r>
            <a:r>
              <a:rPr lang="en-US" sz="3600" dirty="0">
                <a:latin typeface="+mj-lt"/>
              </a:rPr>
              <a:t>plus que </a:t>
            </a:r>
          </a:p>
          <a:p>
            <a:r>
              <a:rPr lang="en-US" sz="3600" dirty="0">
                <a:latin typeface="+mj-lt"/>
              </a:rPr>
              <a:t>1 </a:t>
            </a:r>
            <a:r>
              <a:rPr lang="en-US" sz="3600" dirty="0" err="1">
                <a:latin typeface="+mj-lt"/>
              </a:rPr>
              <a:t>fois</a:t>
            </a:r>
            <a:r>
              <a:rPr lang="en-US" sz="3600" dirty="0">
                <a:latin typeface="+mj-lt"/>
              </a:rPr>
              <a:t>!</a:t>
            </a:r>
            <a:r>
              <a:rPr lang="en-US" sz="3600" dirty="0">
                <a:latin typeface="Courier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411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396F0-2F48-3F47-96F6-07EC74D7C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50"/>
          <a:stretch/>
        </p:blipFill>
        <p:spPr>
          <a:xfrm>
            <a:off x="1143000" y="3692238"/>
            <a:ext cx="6273800" cy="121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AB617-7ECB-A944-917F-2771C7AF4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143000" y="5227350"/>
            <a:ext cx="6299200" cy="120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DC5BB4-71A1-3648-8DEF-1F032F2303B8}"/>
              </a:ext>
            </a:extLst>
          </p:cNvPr>
          <p:cNvSpPr txBox="1"/>
          <p:nvPr/>
        </p:nvSpPr>
        <p:spPr>
          <a:xfrm>
            <a:off x="424872" y="1112550"/>
            <a:ext cx="8922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Aussi</a:t>
            </a:r>
            <a:r>
              <a:rPr lang="en-US" sz="3600" dirty="0"/>
              <a:t>, on ne </a:t>
            </a:r>
            <a:r>
              <a:rPr lang="en-US" sz="3600" dirty="0" err="1"/>
              <a:t>connais</a:t>
            </a:r>
            <a:r>
              <a:rPr lang="en-US" sz="3600" dirty="0"/>
              <a:t> pas la </a:t>
            </a:r>
            <a:r>
              <a:rPr lang="en-US" sz="3600" dirty="0" err="1"/>
              <a:t>taille</a:t>
            </a:r>
            <a:r>
              <a:rPr lang="en-US" sz="3600" dirty="0"/>
              <a:t> du monde!</a:t>
            </a:r>
          </a:p>
          <a:p>
            <a:r>
              <a:rPr lang="fr-FR" sz="3600" dirty="0"/>
              <a:t>De plus, nous voulons que notre programme soit aussi généralisé que possible et fonctionne dans beaucoup de mondes différents.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9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503C5-D8E6-484C-B03D-316E3EF20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435"/>
          <a:stretch/>
        </p:blipFill>
        <p:spPr>
          <a:xfrm>
            <a:off x="1651000" y="4616521"/>
            <a:ext cx="59182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93"/>
          <a:stretch/>
        </p:blipFill>
        <p:spPr>
          <a:xfrm>
            <a:off x="1574800" y="5641974"/>
            <a:ext cx="5994400" cy="746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1112550"/>
            <a:ext cx="89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Par </a:t>
            </a:r>
            <a:r>
              <a:rPr lang="en-US" sz="3600" dirty="0" err="1">
                <a:latin typeface="+mj-lt"/>
              </a:rPr>
              <a:t>exemple</a:t>
            </a:r>
            <a:r>
              <a:rPr lang="en-US" sz="3600" dirty="0">
                <a:latin typeface="+mj-lt"/>
              </a:rPr>
              <a:t>…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07AF844-B138-624E-AE5D-B783F97EC115}"/>
              </a:ext>
            </a:extLst>
          </p:cNvPr>
          <p:cNvCxnSpPr>
            <a:cxnSpLocks/>
          </p:cNvCxnSpPr>
          <p:nvPr/>
        </p:nvCxnSpPr>
        <p:spPr>
          <a:xfrm rot="5400000">
            <a:off x="1861236" y="3445920"/>
            <a:ext cx="1315965" cy="102523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A19EC52-80D5-A64F-B003-94C79E9176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87337" y="4165307"/>
            <a:ext cx="2503489" cy="79663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B9CCB8-B493-7646-8084-EEBF3F69FFCC}"/>
              </a:ext>
            </a:extLst>
          </p:cNvPr>
          <p:cNvSpPr txBox="1"/>
          <p:nvPr/>
        </p:nvSpPr>
        <p:spPr>
          <a:xfrm>
            <a:off x="3031836" y="2111840"/>
            <a:ext cx="3308925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Ca </a:t>
            </a:r>
            <a:r>
              <a:rPr lang="en-US" sz="4000" dirty="0" err="1"/>
              <a:t>c’est</a:t>
            </a:r>
            <a:r>
              <a:rPr lang="en-US" sz="4000" dirty="0"/>
              <a:t> Karel!!! </a:t>
            </a:r>
          </a:p>
        </p:txBody>
      </p:sp>
    </p:spTree>
    <p:extLst>
      <p:ext uri="{BB962C8B-B14F-4D97-AF65-F5344CB8AC3E}">
        <p14:creationId xmlns:p14="http://schemas.microsoft.com/office/powerpoint/2010/main" val="305150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E0632-5449-7D46-9B49-BA2680238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3"/>
          <a:stretch/>
        </p:blipFill>
        <p:spPr>
          <a:xfrm>
            <a:off x="393700" y="4989660"/>
            <a:ext cx="8356600" cy="1040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424872" y="349250"/>
            <a:ext cx="8922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Avec </a:t>
            </a:r>
            <a:r>
              <a:rPr lang="en-US" sz="3600" dirty="0" err="1">
                <a:latin typeface="+mj-lt"/>
              </a:rPr>
              <a:t>ce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nouvel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outil</a:t>
            </a:r>
            <a:r>
              <a:rPr lang="en-US" sz="3600" dirty="0">
                <a:latin typeface="+mj-lt"/>
              </a:rPr>
              <a:t>, nous </a:t>
            </a:r>
            <a:r>
              <a:rPr lang="en-US" sz="3600" dirty="0" err="1">
                <a:latin typeface="+mj-lt"/>
              </a:rPr>
              <a:t>pouvons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utiliser</a:t>
            </a:r>
            <a:r>
              <a:rPr lang="en-US" sz="3600" dirty="0">
                <a:latin typeface="+mj-lt"/>
              </a:rPr>
              <a:t> le </a:t>
            </a:r>
            <a:r>
              <a:rPr lang="en-US" sz="3600" dirty="0" err="1">
                <a:latin typeface="+mj-lt"/>
              </a:rPr>
              <a:t>même</a:t>
            </a:r>
            <a:r>
              <a:rPr lang="en-US" sz="3600" dirty="0">
                <a:latin typeface="+mj-lt"/>
              </a:rPr>
              <a:t> code pour les deux </a:t>
            </a:r>
            <a:r>
              <a:rPr lang="en-US" sz="3600" dirty="0" err="1">
                <a:latin typeface="+mj-lt"/>
              </a:rPr>
              <a:t>mondes</a:t>
            </a:r>
            <a:r>
              <a:rPr lang="en-US" sz="3600" dirty="0">
                <a:latin typeface="+mj-lt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ABB57F-4CBE-CB45-8BCF-DF0EADAC31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612"/>
          <a:stretch/>
        </p:blipFill>
        <p:spPr>
          <a:xfrm>
            <a:off x="1270000" y="2943368"/>
            <a:ext cx="62992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dirty="0" err="1">
                <a:solidFill>
                  <a:schemeClr val="tx1"/>
                </a:solidFill>
              </a:rPr>
              <a:t>Travailler</a:t>
            </a:r>
            <a:r>
              <a:rPr lang="en-US" sz="4000" dirty="0">
                <a:solidFill>
                  <a:schemeClr val="tx1"/>
                </a:solidFill>
              </a:rPr>
              <a:t> dans </a:t>
            </a:r>
            <a:r>
              <a:rPr lang="en-US" sz="4000" dirty="0" err="1">
                <a:solidFill>
                  <a:schemeClr val="tx1"/>
                </a:solidFill>
              </a:rPr>
              <a:t>n'importe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quel</a:t>
            </a:r>
            <a:r>
              <a:rPr lang="en-US" sz="4000" dirty="0">
                <a:solidFill>
                  <a:schemeClr val="tx1"/>
                </a:solidFill>
              </a:rPr>
              <a:t> monde…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80C67-BB11-7E41-98F7-CDF6C560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831850"/>
            <a:ext cx="77089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304B2-D4B8-F447-9EF1-1D81A13FE033}"/>
              </a:ext>
            </a:extLst>
          </p:cNvPr>
          <p:cNvSpPr txBox="1"/>
          <p:nvPr/>
        </p:nvSpPr>
        <p:spPr>
          <a:xfrm>
            <a:off x="-152400" y="3759000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que)</a:t>
            </a:r>
          </a:p>
        </p:txBody>
      </p:sp>
    </p:spTree>
    <p:extLst>
      <p:ext uri="{BB962C8B-B14F-4D97-AF65-F5344CB8AC3E}">
        <p14:creationId xmlns:p14="http://schemas.microsoft.com/office/powerpoint/2010/main" val="129338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4201F-6606-204C-A218-8302FE41A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6"/>
          <a:stretch/>
        </p:blipFill>
        <p:spPr>
          <a:xfrm>
            <a:off x="0" y="1913467"/>
            <a:ext cx="9144000" cy="31786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7D118-D3B5-5B43-BA76-560EC853E1EB}"/>
              </a:ext>
            </a:extLst>
          </p:cNvPr>
          <p:cNvSpPr/>
          <p:nvPr/>
        </p:nvSpPr>
        <p:spPr>
          <a:xfrm>
            <a:off x="3507038" y="392121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entury Gothic"/>
                <a:cs typeface="Century Gothic"/>
              </a:rPr>
              <a:t>StepUp</a:t>
            </a:r>
          </a:p>
        </p:txBody>
      </p:sp>
    </p:spTree>
    <p:extLst>
      <p:ext uri="{BB962C8B-B14F-4D97-AF65-F5344CB8AC3E}">
        <p14:creationId xmlns:p14="http://schemas.microsoft.com/office/powerpoint/2010/main" val="986693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BCD9-FE82-144D-840E-7BD7D2D1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89" y="208042"/>
            <a:ext cx="6218021" cy="4663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9774C-E0CB-A14F-A5F7-AEB5BBBDAAF5}"/>
              </a:ext>
            </a:extLst>
          </p:cNvPr>
          <p:cNvSpPr/>
          <p:nvPr/>
        </p:nvSpPr>
        <p:spPr>
          <a:xfrm>
            <a:off x="1274616" y="5161539"/>
            <a:ext cx="6594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J’ai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beaucoup des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que Karel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doit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laver. </a:t>
            </a:r>
            <a:endParaRPr lang="en-US" sz="2800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625E209-5062-4940-8933-45349ED02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89" y="3292140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0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BCD9-FE82-144D-840E-7BD7D2D1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89" y="208042"/>
            <a:ext cx="6218021" cy="4663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9774C-E0CB-A14F-A5F7-AEB5BBBDAAF5}"/>
              </a:ext>
            </a:extLst>
          </p:cNvPr>
          <p:cNvSpPr/>
          <p:nvPr/>
        </p:nvSpPr>
        <p:spPr>
          <a:xfrm>
            <a:off x="1274616" y="5161539"/>
            <a:ext cx="75507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Je ne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veux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même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pas les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conter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ourier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/>
              </a:rPr>
              <a:t>Alors</a:t>
            </a:r>
            <a:r>
              <a:rPr lang="en-US" sz="2800" dirty="0">
                <a:solidFill>
                  <a:schemeClr val="bg1"/>
                </a:solidFill>
                <a:latin typeface="Courier"/>
              </a:rPr>
              <a:t> je ne </a:t>
            </a:r>
            <a:r>
              <a:rPr lang="en-US" sz="2800" dirty="0" err="1">
                <a:solidFill>
                  <a:schemeClr val="bg1"/>
                </a:solidFill>
                <a:latin typeface="Courier"/>
              </a:rPr>
              <a:t>peux</a:t>
            </a:r>
            <a:r>
              <a:rPr lang="en-US" sz="2800" dirty="0">
                <a:solidFill>
                  <a:schemeClr val="bg1"/>
                </a:solidFill>
                <a:latin typeface="Courier"/>
              </a:rPr>
              <a:t> pas utilizer un for loop)</a:t>
            </a:r>
            <a:endParaRPr lang="en-US" sz="2800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625E209-5062-4940-8933-45349ED02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89" y="3292140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83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BCD9-FE82-144D-840E-7BD7D2D1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89" y="208042"/>
            <a:ext cx="6218021" cy="4663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9774C-E0CB-A14F-A5F7-AEB5BBBDAAF5}"/>
              </a:ext>
            </a:extLst>
          </p:cNvPr>
          <p:cNvSpPr/>
          <p:nvPr/>
        </p:nvSpPr>
        <p:spPr>
          <a:xfrm>
            <a:off x="1274616" y="5161539"/>
            <a:ext cx="75507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Alors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, je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vais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dire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Karel de les laver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jusqu’au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moment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qu’il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n’y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a pas des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. 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625E209-5062-4940-8933-45349ED02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89" y="3292140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04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29774C-E0CB-A14F-A5F7-AEB5BBBDAAF5}"/>
              </a:ext>
            </a:extLst>
          </p:cNvPr>
          <p:cNvSpPr/>
          <p:nvPr/>
        </p:nvSpPr>
        <p:spPr>
          <a:xfrm>
            <a:off x="1274616" y="5161539"/>
            <a:ext cx="75507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Alors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, je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vais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dire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Karel de les laver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jusqu’au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moment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qu’il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n’y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a pas des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62FBB-6C46-6148-8D5C-B60AD143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830" y="533449"/>
            <a:ext cx="5956300" cy="4483100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625E209-5062-4940-8933-45349ED02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30" y="3429000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DE97E405-73DD-9D43-BD63-DB8118580249}"/>
              </a:ext>
            </a:extLst>
          </p:cNvPr>
          <p:cNvSpPr/>
          <p:nvPr/>
        </p:nvSpPr>
        <p:spPr>
          <a:xfrm>
            <a:off x="3172690" y="2008909"/>
            <a:ext cx="2701637" cy="1275101"/>
          </a:xfrm>
          <a:prstGeom prst="wedgeEllipseCallou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C’est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fini</a:t>
            </a:r>
            <a:r>
              <a:rPr lang="en-US" dirty="0">
                <a:solidFill>
                  <a:schemeClr val="bg1"/>
                </a:solidFill>
              </a:rPr>
              <a:t>! </a:t>
            </a:r>
            <a:r>
              <a:rPr lang="en-US" dirty="0" err="1">
                <a:solidFill>
                  <a:schemeClr val="bg1"/>
                </a:solidFill>
              </a:rPr>
              <a:t>J’ai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toutes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habilles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maintenant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530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13855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5BCD9-FE82-144D-840E-7BD7D2D1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2" y="1990748"/>
            <a:ext cx="3835337" cy="2876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29774C-E0CB-A14F-A5F7-AEB5BBBDAAF5}"/>
              </a:ext>
            </a:extLst>
          </p:cNvPr>
          <p:cNvSpPr/>
          <p:nvPr/>
        </p:nvSpPr>
        <p:spPr>
          <a:xfrm>
            <a:off x="193964" y="5161539"/>
            <a:ext cx="86313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Pour la commander on utilize un “while loop” (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tandis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qu’il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y a des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habilles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elle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cs typeface="Courier"/>
              </a:rPr>
              <a:t>va</a:t>
            </a:r>
            <a:r>
              <a:rPr lang="en-US" sz="2800" dirty="0">
                <a:solidFill>
                  <a:schemeClr val="bg1"/>
                </a:solidFill>
                <a:latin typeface="Courier"/>
                <a:cs typeface="Courier"/>
              </a:rPr>
              <a:t> les laver).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625E209-5062-4940-8933-45349ED02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2" y="3287834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EE795B-FB10-1440-940C-08BB4F07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90748"/>
            <a:ext cx="3719370" cy="2799441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75E3B964-FFE2-4049-8BCF-41DEE4006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0771"/>
            <a:ext cx="1571061" cy="157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881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1563C-04D4-5E43-861F-331CCE06A455}"/>
              </a:ext>
            </a:extLst>
          </p:cNvPr>
          <p:cNvSpPr txBox="1"/>
          <p:nvPr/>
        </p:nvSpPr>
        <p:spPr>
          <a:xfrm>
            <a:off x="272472" y="1098443"/>
            <a:ext cx="892232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On </a:t>
            </a:r>
            <a:r>
              <a:rPr lang="en-US" sz="3600" dirty="0" err="1">
                <a:latin typeface="+mj-lt"/>
              </a:rPr>
              <a:t>utilise</a:t>
            </a:r>
            <a:r>
              <a:rPr lang="en-US" sz="3600" dirty="0">
                <a:latin typeface="+mj-lt"/>
              </a:rPr>
              <a:t> un </a:t>
            </a:r>
            <a:r>
              <a:rPr lang="en-US" sz="3600" b="1" dirty="0">
                <a:latin typeface="+mj-lt"/>
              </a:rPr>
              <a:t>while loop:</a:t>
            </a:r>
          </a:p>
          <a:p>
            <a:r>
              <a:rPr lang="en-US" sz="3600" b="1" dirty="0">
                <a:latin typeface="+mj-lt"/>
              </a:rPr>
              <a:t>	</a:t>
            </a:r>
            <a:r>
              <a:rPr lang="en-US" sz="3600" dirty="0">
                <a:latin typeface="Courier" pitchFamily="2" charset="0"/>
              </a:rPr>
              <a:t>while (condition) {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declaration;</a:t>
            </a:r>
          </a:p>
          <a:p>
            <a:r>
              <a:rPr lang="en-US" sz="3600" dirty="0">
                <a:latin typeface="Courier" pitchFamily="2" charset="0"/>
              </a:rPr>
              <a:t>		…	</a:t>
            </a:r>
          </a:p>
          <a:p>
            <a:r>
              <a:rPr lang="en-US" sz="3600" dirty="0">
                <a:latin typeface="Courier" pitchFamily="2" charset="0"/>
              </a:rPr>
              <a:t>  }</a:t>
            </a:r>
            <a:br>
              <a:rPr lang="en-US" sz="3200" dirty="0">
                <a:latin typeface="+mj-lt"/>
              </a:rPr>
            </a:br>
            <a:r>
              <a:rPr lang="en-US" sz="3200" dirty="0" err="1">
                <a:latin typeface="+mj-lt"/>
              </a:rPr>
              <a:t>Répète</a:t>
            </a:r>
            <a:r>
              <a:rPr lang="en-US" sz="3200" dirty="0">
                <a:latin typeface="+mj-lt"/>
              </a:rPr>
              <a:t> les instructions dans le corps </a:t>
            </a:r>
            <a:r>
              <a:rPr lang="en-US" sz="3200" dirty="0" err="1">
                <a:latin typeface="+mj-lt"/>
              </a:rPr>
              <a:t>jusqu'à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ce</a:t>
            </a:r>
            <a:r>
              <a:rPr lang="en-US" sz="3200" dirty="0">
                <a:latin typeface="+mj-lt"/>
              </a:rPr>
              <a:t> que la condition ne </a:t>
            </a:r>
            <a:r>
              <a:rPr lang="en-US" sz="3200" dirty="0" err="1">
                <a:latin typeface="+mj-lt"/>
              </a:rPr>
              <a:t>soit</a:t>
            </a:r>
            <a:r>
              <a:rPr lang="en-US" sz="3200" dirty="0">
                <a:latin typeface="+mj-lt"/>
              </a:rPr>
              <a:t> plus </a:t>
            </a:r>
            <a:r>
              <a:rPr lang="en-US" sz="3200" dirty="0" err="1">
                <a:latin typeface="+mj-lt"/>
              </a:rPr>
              <a:t>vraie</a:t>
            </a:r>
            <a:r>
              <a:rPr lang="en-US" sz="3200" dirty="0">
                <a:latin typeface="+mj-lt"/>
              </a:rPr>
              <a:t>. Karel </a:t>
            </a:r>
            <a:r>
              <a:rPr lang="en-US" sz="3200" dirty="0" err="1">
                <a:latin typeface="+mj-lt"/>
              </a:rPr>
              <a:t>vérifie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chaque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fois</a:t>
            </a:r>
            <a:r>
              <a:rPr lang="en-US" sz="3200" dirty="0">
                <a:latin typeface="+mj-lt"/>
              </a:rPr>
              <a:t> la condition, </a:t>
            </a:r>
            <a:r>
              <a:rPr lang="en-US" sz="3200" dirty="0" err="1">
                <a:latin typeface="+mj-lt"/>
              </a:rPr>
              <a:t>puis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exécute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toutes</a:t>
            </a:r>
            <a:r>
              <a:rPr lang="en-US" sz="3200" dirty="0">
                <a:latin typeface="+mj-lt"/>
              </a:rPr>
              <a:t> les instructions. </a:t>
            </a:r>
            <a:r>
              <a:rPr lang="en-US" sz="3200" dirty="0" err="1">
                <a:latin typeface="+mj-lt"/>
              </a:rPr>
              <a:t>avant</a:t>
            </a:r>
            <a:r>
              <a:rPr lang="en-US" sz="3200" dirty="0">
                <a:latin typeface="+mj-lt"/>
              </a:rPr>
              <a:t> de </a:t>
            </a:r>
            <a:r>
              <a:rPr lang="en-US" sz="3200" dirty="0" err="1">
                <a:latin typeface="+mj-lt"/>
              </a:rPr>
              <a:t>vérifier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à</a:t>
            </a:r>
            <a:r>
              <a:rPr lang="en-US" sz="3200" dirty="0">
                <a:latin typeface="+mj-lt"/>
              </a:rPr>
              <a:t> nouveau </a:t>
            </a:r>
            <a:r>
              <a:rPr lang="en-US" sz="3200" dirty="0" err="1">
                <a:latin typeface="+mj-lt"/>
              </a:rPr>
              <a:t>l'état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986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EDDC3-8191-CB49-9183-93B082BB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0" y="4820458"/>
            <a:ext cx="7445829" cy="2037541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Conditions Possible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0FB35B-A90F-5F44-AF93-B77685C5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640081"/>
              </p:ext>
            </p:extLst>
          </p:nvPr>
        </p:nvGraphicFramePr>
        <p:xfrm>
          <a:off x="201550" y="971721"/>
          <a:ext cx="8740899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55371">
                  <a:extLst>
                    <a:ext uri="{9D8B030D-6E8A-4147-A177-3AD203B41FA5}">
                      <a16:colId xmlns:a16="http://schemas.microsoft.com/office/drawing/2014/main" val="1295027308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633100255"/>
                    </a:ext>
                  </a:extLst>
                </a:gridCol>
                <a:gridCol w="4168899">
                  <a:extLst>
                    <a:ext uri="{9D8B030D-6E8A-4147-A177-3AD203B41FA5}">
                      <a16:colId xmlns:a16="http://schemas.microsoft.com/office/drawing/2014/main" val="33297609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 </a:t>
                      </a:r>
                      <a:r>
                        <a:rPr lang="en-US" dirty="0" err="1"/>
                        <a:t>qu’il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vérifie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18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frontIsBlocked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6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leftIsBlocked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gauche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88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rightIsClear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rightIsBlocked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à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 droite de Karel?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4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noBeepersPresent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a-t-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 beepers dans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coin?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923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noBeepersInBag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8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notFacingNorth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notFacingEast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notFacingSouth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6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" pitchFamily="2" charset="0"/>
                        </a:rPr>
                        <a:t>notFacingWest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Karel fait-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face au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l’ouest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3725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3C5E4DC-1119-8C4B-A75B-203DCB7BE90F}"/>
              </a:ext>
            </a:extLst>
          </p:cNvPr>
          <p:cNvSpPr/>
          <p:nvPr/>
        </p:nvSpPr>
        <p:spPr>
          <a:xfrm>
            <a:off x="3641271" y="5839228"/>
            <a:ext cx="6335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C’est</a:t>
            </a:r>
            <a:r>
              <a:rPr lang="en-US" dirty="0">
                <a:highlight>
                  <a:srgbClr val="FFFF00"/>
                </a:highlight>
              </a:rPr>
              <a:t> sur le site Web du </a:t>
            </a:r>
            <a:r>
              <a:rPr lang="en-US" dirty="0" err="1">
                <a:highlight>
                  <a:srgbClr val="FFFF00"/>
                </a:highlight>
              </a:rPr>
              <a:t>cours</a:t>
            </a:r>
            <a:r>
              <a:rPr lang="en-US" dirty="0">
                <a:highlight>
                  <a:srgbClr val="FFFF00"/>
                </a:highlight>
              </a:rPr>
              <a:t>, sous «</a:t>
            </a:r>
            <a:r>
              <a:rPr lang="en-US" dirty="0" err="1">
                <a:highlight>
                  <a:srgbClr val="FFFF00"/>
                </a:highlight>
              </a:rPr>
              <a:t>Référence</a:t>
            </a:r>
            <a:r>
              <a:rPr lang="en-US" dirty="0">
                <a:highlight>
                  <a:srgbClr val="FFFF00"/>
                </a:highlight>
              </a:rPr>
              <a:t>».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F319BE-768D-6546-9269-3B76824FF83C}"/>
              </a:ext>
            </a:extLst>
          </p:cNvPr>
          <p:cNvCxnSpPr>
            <a:cxnSpLocks/>
          </p:cNvCxnSpPr>
          <p:nvPr/>
        </p:nvCxnSpPr>
        <p:spPr>
          <a:xfrm flipH="1" flipV="1">
            <a:off x="2465615" y="5339444"/>
            <a:ext cx="2449285" cy="54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1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0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deux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Karel et le commandant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1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Demonstration: While Loops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8F829-EA2B-714B-9730-35B07E8D3D40}"/>
              </a:ext>
            </a:extLst>
          </p:cNvPr>
          <p:cNvSpPr/>
          <p:nvPr/>
        </p:nvSpPr>
        <p:spPr>
          <a:xfrm>
            <a:off x="523702" y="1012954"/>
            <a:ext cx="84706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Maintenant</a:t>
            </a:r>
            <a:r>
              <a:rPr lang="en-US" sz="2800" dirty="0"/>
              <a:t> on </a:t>
            </a:r>
            <a:r>
              <a:rPr lang="en-US" sz="2800" dirty="0" err="1"/>
              <a:t>peux</a:t>
            </a:r>
            <a:r>
              <a:rPr lang="en-US" sz="2800" dirty="0"/>
              <a:t> dire: </a:t>
            </a:r>
          </a:p>
          <a:p>
            <a:endParaRPr lang="en-US" sz="2800" dirty="0"/>
          </a:p>
          <a:p>
            <a:r>
              <a:rPr lang="en-US" sz="2800" dirty="0">
                <a:latin typeface="Courier" pitchFamily="2" charset="0"/>
              </a:rPr>
              <a:t>while (</a:t>
            </a:r>
            <a:r>
              <a:rPr lang="en-US" sz="2800" dirty="0" err="1">
                <a:latin typeface="Courier" pitchFamily="2" charset="0"/>
              </a:rPr>
              <a:t>frontIsClear</a:t>
            </a:r>
            <a:r>
              <a:rPr lang="en-US" sz="2800" dirty="0">
                <a:latin typeface="Courier" pitchFamily="2" charset="0"/>
              </a:rPr>
              <a:t>()) { 			 		move(); </a:t>
            </a:r>
          </a:p>
          <a:p>
            <a:r>
              <a:rPr lang="en-US" sz="2800" dirty="0">
                <a:latin typeface="Courier" pitchFamily="2" charset="0"/>
              </a:rPr>
              <a:t>}</a:t>
            </a: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endParaRPr lang="en-US" sz="2800" dirty="0">
              <a:latin typeface="Courier" pitchFamily="2" charset="0"/>
            </a:endParaRPr>
          </a:p>
          <a:p>
            <a:r>
              <a:rPr lang="fr-FR" sz="2800" dirty="0"/>
              <a:t>C'est moins répétitif, et cela fonctionne dans n'importe quel taille de monde!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C6C82-64BE-2E4F-81E1-2C39C758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48" y="2357953"/>
            <a:ext cx="5175222" cy="3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6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A9B5C-D2CC-E54A-A643-79ECD8B47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4F97D-F32C-254D-B120-6E07295D2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7244EE-DE75-DD40-8CF2-68A535FE0C43}"/>
              </a:ext>
            </a:extLst>
          </p:cNvPr>
          <p:cNvSpPr/>
          <p:nvPr/>
        </p:nvSpPr>
        <p:spPr>
          <a:xfrm>
            <a:off x="2338990" y="379544"/>
            <a:ext cx="43300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latin typeface="Century Gothic"/>
                <a:cs typeface="Century Gothic"/>
              </a:rPr>
              <a:t>Puiser</a:t>
            </a:r>
            <a:r>
              <a:rPr lang="en-US" sz="4400" b="1" dirty="0">
                <a:latin typeface="Century Gothic"/>
                <a:cs typeface="Century Gothic"/>
              </a:rPr>
              <a:t> de </a:t>
            </a:r>
            <a:r>
              <a:rPr lang="en-US" sz="4400" b="1" dirty="0" err="1">
                <a:latin typeface="Century Gothic"/>
                <a:cs typeface="Century Gothic"/>
              </a:rPr>
              <a:t>l’eau</a:t>
            </a:r>
            <a:r>
              <a:rPr lang="en-US" sz="4400" b="1" dirty="0">
                <a:latin typeface="Century Gothic"/>
                <a:cs typeface="Century Gothic"/>
              </a:rPr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522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Revision: Loops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6971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Exemple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While Loops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FF23F9-69F4-D245-9FEE-2C4F907FCC6D}"/>
              </a:ext>
            </a:extLst>
          </p:cNvPr>
          <p:cNvSpPr/>
          <p:nvPr/>
        </p:nvSpPr>
        <p:spPr>
          <a:xfrm>
            <a:off x="457660" y="340478"/>
            <a:ext cx="8569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/>
            </a:b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Je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veux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que Karel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mette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une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ligne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bips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jusqu'à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 le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mur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. Comment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puis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-je faire </a:t>
            </a:r>
            <a:r>
              <a:rPr lang="en-US" sz="3200" dirty="0" err="1">
                <a:solidFill>
                  <a:srgbClr val="222222"/>
                </a:solidFill>
                <a:latin typeface="arial" panose="020B0604020202020204" pitchFamily="34" charset="0"/>
              </a:rPr>
              <a:t>cela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3200" dirty="0"/>
          </a:p>
        </p:txBody>
      </p:sp>
      <p:pic>
        <p:nvPicPr>
          <p:cNvPr id="11" name="Picture 10" descr="Screen Shot 2016-06-20 at 11.02.23 AM.png">
            <a:extLst>
              <a:ext uri="{FF2B5EF4-FFF2-40B4-BE49-F238E27FC236}">
                <a16:creationId xmlns:a16="http://schemas.microsoft.com/office/drawing/2014/main" id="{26A12D2F-2C91-6841-B0C8-F8CA710F6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70" y="2578975"/>
            <a:ext cx="6172859" cy="2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98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monde!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70342" y="2152045"/>
            <a:ext cx="4684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 err="1">
                <a:solidFill>
                  <a:srgbClr val="FF0000"/>
                </a:solidFill>
              </a:rPr>
              <a:t>Vrai</a:t>
            </a:r>
            <a:r>
              <a:rPr lang="en-US" sz="2400" b="1" dirty="0">
                <a:solidFill>
                  <a:srgbClr val="FF0000"/>
                </a:solidFill>
              </a:rPr>
              <a:t> -&gt;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400" b="1" dirty="0">
              <a:solidFill>
                <a:srgbClr val="FF0000"/>
              </a:solidFill>
            </a:endParaRPr>
          </a:p>
          <a:p>
            <a:pPr algn="r"/>
            <a:r>
              <a:rPr lang="en-US" sz="24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Faux-&gt; ne le </a:t>
            </a:r>
            <a:r>
              <a:rPr lang="en-US" sz="2400" b="1" dirty="0" err="1">
                <a:solidFill>
                  <a:srgbClr val="FF0000"/>
                </a:solidFill>
              </a:rPr>
              <a:t>fais</a:t>
            </a:r>
            <a:r>
              <a:rPr lang="en-US" sz="24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400" b="1" dirty="0">
                <a:solidFill>
                  <a:srgbClr val="FF0000"/>
                </a:solidFill>
              </a:rPr>
              <a:t>Continuer le </a:t>
            </a:r>
            <a:r>
              <a:rPr lang="en-US" sz="2400" b="1" dirty="0" err="1">
                <a:solidFill>
                  <a:srgbClr val="FF0000"/>
                </a:solidFill>
              </a:rPr>
              <a:t>reste</a:t>
            </a:r>
            <a:r>
              <a:rPr lang="en-US" sz="2400" b="1" dirty="0">
                <a:solidFill>
                  <a:srgbClr val="FF0000"/>
                </a:solidFill>
              </a:rPr>
              <a:t> du </a:t>
            </a:r>
            <a:r>
              <a:rPr lang="en-US" sz="2400" b="1" dirty="0" err="1">
                <a:solidFill>
                  <a:srgbClr val="FF0000"/>
                </a:solidFill>
              </a:rPr>
              <a:t>programme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 Shot 2016-06-20 at 11.02.23 AM.png">
            <a:extLst>
              <a:ext uri="{FF2B5EF4-FFF2-40B4-BE49-F238E27FC236}">
                <a16:creationId xmlns:a16="http://schemas.microsoft.com/office/drawing/2014/main" id="{95F460BA-0938-5342-BF6F-1A6D0886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23" y="1199216"/>
            <a:ext cx="6172859" cy="26334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38DCCB-5D24-5840-9CEA-08F68B802259}"/>
              </a:ext>
            </a:extLst>
          </p:cNvPr>
          <p:cNvSpPr/>
          <p:nvPr/>
        </p:nvSpPr>
        <p:spPr>
          <a:xfrm>
            <a:off x="92824" y="4141571"/>
            <a:ext cx="9143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  <a:cs typeface="Courier"/>
              </a:rPr>
              <a:t>On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utilizer la condition </a:t>
            </a:r>
            <a:r>
              <a:rPr lang="en-US" sz="3600" dirty="0" err="1">
                <a:latin typeface="Courier"/>
                <a:cs typeface="Courier"/>
              </a:rPr>
              <a:t>frontIsClear</a:t>
            </a:r>
            <a:r>
              <a:rPr lang="en-US" sz="3600" dirty="0">
                <a:latin typeface="Courier"/>
                <a:cs typeface="Courier"/>
              </a:rPr>
              <a:t>() </a:t>
            </a:r>
          </a:p>
          <a:p>
            <a:pPr algn="ctr"/>
            <a:r>
              <a:rPr lang="en-US" sz="3600" dirty="0">
                <a:latin typeface="+mj-lt"/>
                <a:cs typeface="Courier"/>
              </a:rPr>
              <a:t>Ca </a:t>
            </a:r>
            <a:r>
              <a:rPr lang="en-US" sz="3600" dirty="0" err="1">
                <a:latin typeface="+mj-lt"/>
                <a:cs typeface="Courier"/>
              </a:rPr>
              <a:t>va</a:t>
            </a:r>
            <a:r>
              <a:rPr lang="en-US" sz="3600" dirty="0">
                <a:latin typeface="+mj-lt"/>
                <a:cs typeface="Courier"/>
              </a:rPr>
              <a:t> verifier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si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il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y a un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mur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sz="3600" dirty="0" err="1">
                <a:solidFill>
                  <a:schemeClr val="dk1"/>
                </a:solidFill>
                <a:latin typeface="+mj-lt"/>
              </a:rPr>
              <a:t>devant</a:t>
            </a:r>
            <a:r>
              <a:rPr lang="en-US" sz="3600" dirty="0">
                <a:solidFill>
                  <a:schemeClr val="dk1"/>
                </a:solidFill>
                <a:latin typeface="+mj-lt"/>
              </a:rPr>
              <a:t> Karel…</a:t>
            </a:r>
            <a:endParaRPr lang="en-US" sz="3600" dirty="0">
              <a:latin typeface="+mj-lt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endParaRPr lang="en-US" sz="3600" dirty="0">
              <a:latin typeface="Courier"/>
              <a:cs typeface="Courier"/>
            </a:endParaRPr>
          </a:p>
          <a:p>
            <a:pPr algn="ctr"/>
            <a:r>
              <a:rPr lang="en-US" sz="3600" dirty="0">
                <a:latin typeface="Courier"/>
                <a:cs typeface="Courier"/>
              </a:rPr>
              <a:t>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390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7244EE-DE75-DD40-8CF2-68A535FE0C43}"/>
              </a:ext>
            </a:extLst>
          </p:cNvPr>
          <p:cNvSpPr/>
          <p:nvPr/>
        </p:nvSpPr>
        <p:spPr>
          <a:xfrm>
            <a:off x="787282" y="330566"/>
            <a:ext cx="79816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 dirty="0" err="1">
                <a:latin typeface="Century Gothic"/>
                <a:cs typeface="Century Gothic"/>
              </a:rPr>
              <a:t>Lavez</a:t>
            </a:r>
            <a:r>
              <a:rPr lang="en-US" sz="4400" b="1" dirty="0">
                <a:latin typeface="Century Gothic"/>
                <a:cs typeface="Century Gothic"/>
              </a:rPr>
              <a:t> 100 pièce des </a:t>
            </a:r>
            <a:r>
              <a:rPr lang="en-US" sz="4400" b="1" dirty="0" err="1">
                <a:latin typeface="Century Gothic"/>
                <a:cs typeface="Century Gothic"/>
              </a:rPr>
              <a:t>habilles</a:t>
            </a:r>
            <a:endParaRPr lang="en-US" sz="4400" b="1" dirty="0">
              <a:latin typeface="Century Gothic"/>
              <a:cs typeface="Century Gothic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842F5-01C7-6749-B4FB-92639274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9" y="2136981"/>
            <a:ext cx="3882974" cy="2912231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AF2172FA-0FBD-0E40-9FBB-7E27A5186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0" t="14363"/>
          <a:stretch/>
        </p:blipFill>
        <p:spPr bwMode="auto">
          <a:xfrm>
            <a:off x="4910667" y="1971052"/>
            <a:ext cx="3241104" cy="307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222C17-B3B3-514C-947C-C7C4C96F0AF0}"/>
              </a:ext>
            </a:extLst>
          </p:cNvPr>
          <p:cNvSpPr/>
          <p:nvPr/>
        </p:nvSpPr>
        <p:spPr>
          <a:xfrm>
            <a:off x="3242149" y="5731466"/>
            <a:ext cx="2659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FF0000"/>
                </a:solidFill>
                <a:latin typeface="Century Gothic"/>
                <a:cs typeface="Century Gothic"/>
              </a:rPr>
              <a:t>For Loops </a:t>
            </a:r>
          </a:p>
        </p:txBody>
      </p:sp>
    </p:spTree>
    <p:extLst>
      <p:ext uri="{BB962C8B-B14F-4D97-AF65-F5344CB8AC3E}">
        <p14:creationId xmlns:p14="http://schemas.microsoft.com/office/powerpoint/2010/main" val="3688239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42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loop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Punir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dancez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238125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26209-466D-8147-9C21-CA2AD63D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628" y="1981131"/>
            <a:ext cx="7747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911415" y="5479782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9E5B0-727E-6B4D-BD02-F524D89575F6}"/>
              </a:ext>
            </a:extLst>
          </p:cNvPr>
          <p:cNvCxnSpPr>
            <a:cxnSpLocks/>
          </p:cNvCxnSpPr>
          <p:nvPr/>
        </p:nvCxnSpPr>
        <p:spPr>
          <a:xfrm flipV="1">
            <a:off x="8211269" y="2549098"/>
            <a:ext cx="0" cy="2687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620328" y="2549098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41B87E-C496-4245-83FA-4A0F2E4DA40B}"/>
              </a:ext>
            </a:extLst>
          </p:cNvPr>
          <p:cNvCxnSpPr>
            <a:cxnSpLocks/>
          </p:cNvCxnSpPr>
          <p:nvPr/>
        </p:nvCxnSpPr>
        <p:spPr>
          <a:xfrm>
            <a:off x="5232542" y="2895531"/>
            <a:ext cx="0" cy="1842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12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1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Introduce mountain task 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0656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else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15840" y="888539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15840" y="888539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231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</a:t>
            </a:r>
          </a:p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(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Faissal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67447" y="100090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Command for painting to show…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Random </a:t>
            </a:r>
            <a:r>
              <a:rPr lang="en-US" sz="2400" dirty="0" err="1">
                <a:solidFill>
                  <a:schemeClr val="tx1"/>
                </a:solidFill>
                <a:latin typeface="Courier"/>
                <a:cs typeface="Courier"/>
              </a:rPr>
              <a:t>paint..all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 the diff commands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Then transition to java from Karel. 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422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Intensifier</a:t>
            </a:r>
          </a:p>
        </p:txBody>
      </p:sp>
    </p:spTree>
    <p:extLst>
      <p:ext uri="{BB962C8B-B14F-4D97-AF65-F5344CB8AC3E}">
        <p14:creationId xmlns:p14="http://schemas.microsoft.com/office/powerpoint/2010/main" val="1554941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AED2F53-F554-2E4E-9A9D-E11785527F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8245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6AED2F53-F554-2E4E-9A9D-E11785527F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2b.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Chercher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l’argent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4971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3.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/>
          <a:stretch/>
        </p:blipFill>
        <p:spPr bwMode="auto">
          <a:xfrm>
            <a:off x="238125" y="1969532"/>
            <a:ext cx="84375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E6B43-C102-AB45-87BE-80EF9D45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447" y="2717322"/>
            <a:ext cx="5347441" cy="40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95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238125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</p:spTree>
    <p:extLst>
      <p:ext uri="{BB962C8B-B14F-4D97-AF65-F5344CB8AC3E}">
        <p14:creationId xmlns:p14="http://schemas.microsoft.com/office/powerpoint/2010/main" val="273958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CB0D7-2180-6646-BC86-A1E4AA9EE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795" y="988979"/>
            <a:ext cx="6858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74C760-9577-134F-9347-D1ED9B82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64646" y="-438943"/>
            <a:ext cx="51435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AFA854-FBF5-C948-A6D0-ACFC57BBE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3" y="5257800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31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Vendre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beufs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5DA134-5C7B-9B47-BCFF-19154FDC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6" y="722313"/>
            <a:ext cx="4549776" cy="60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5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C00F9-8ACB-EA4C-9C68-90509894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1657350"/>
            <a:ext cx="2755900" cy="354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4C4EC0-697D-234E-B716-FF7BD1476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49302"/>
            <a:ext cx="9144000" cy="51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15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tracez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301815" y="5493637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246253" y="5222957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70E3638-DE1E-6340-A2F8-F749BF12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12" y="4932149"/>
            <a:ext cx="7747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A2CAE2-C1B1-9D45-A88E-CE6D64C71AE6}"/>
              </a:ext>
            </a:extLst>
          </p:cNvPr>
          <p:cNvSpPr txBox="1"/>
          <p:nvPr/>
        </p:nvSpPr>
        <p:spPr>
          <a:xfrm>
            <a:off x="1617662" y="6165273"/>
            <a:ext cx="6740666" cy="37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w/ 10 on one side. Pick it up move it to the other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1C00F9-8ACB-EA4C-9C68-90509894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050" y="1657350"/>
            <a:ext cx="2755900" cy="354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77549-5CC5-A740-80AF-4A7CDEC8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65" y="462718"/>
            <a:ext cx="5611091" cy="39708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EEDD95-625C-A54C-9362-FDA0F1976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394" y="2625679"/>
            <a:ext cx="6477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7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7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>
            <a:extLst>
              <a:ext uri="{FF2B5EF4-FFF2-40B4-BE49-F238E27FC236}">
                <a16:creationId xmlns:a16="http://schemas.microsoft.com/office/drawing/2014/main" id="{D2E6C2AF-DB49-A64E-B681-F7C97D2FD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4600574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5.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Punir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dancez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 r="50442"/>
          <a:stretch/>
        </p:blipFill>
        <p:spPr bwMode="auto">
          <a:xfrm>
            <a:off x="238125" y="1969532"/>
            <a:ext cx="4181475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26209-466D-8147-9C21-CA2AD63D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628" y="1981131"/>
            <a:ext cx="7747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37427-1951-A24A-8BB6-DE03C083DA44}"/>
              </a:ext>
            </a:extLst>
          </p:cNvPr>
          <p:cNvCxnSpPr>
            <a:cxnSpLocks/>
          </p:cNvCxnSpPr>
          <p:nvPr/>
        </p:nvCxnSpPr>
        <p:spPr>
          <a:xfrm>
            <a:off x="5911415" y="5479782"/>
            <a:ext cx="23552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9E5B0-727E-6B4D-BD02-F524D89575F6}"/>
              </a:ext>
            </a:extLst>
          </p:cNvPr>
          <p:cNvCxnSpPr>
            <a:cxnSpLocks/>
          </p:cNvCxnSpPr>
          <p:nvPr/>
        </p:nvCxnSpPr>
        <p:spPr>
          <a:xfrm flipV="1">
            <a:off x="8211269" y="2549098"/>
            <a:ext cx="0" cy="2687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A04C56-5F67-4C4F-8141-42037A51FE00}"/>
              </a:ext>
            </a:extLst>
          </p:cNvPr>
          <p:cNvCxnSpPr>
            <a:cxnSpLocks/>
          </p:cNvCxnSpPr>
          <p:nvPr/>
        </p:nvCxnSpPr>
        <p:spPr>
          <a:xfrm flipH="1">
            <a:off x="5620328" y="2549098"/>
            <a:ext cx="2410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B41B87E-C496-4245-83FA-4A0F2E4DA40B}"/>
              </a:ext>
            </a:extLst>
          </p:cNvPr>
          <p:cNvCxnSpPr>
            <a:cxnSpLocks/>
          </p:cNvCxnSpPr>
          <p:nvPr/>
        </p:nvCxnSpPr>
        <p:spPr>
          <a:xfrm>
            <a:off x="5232542" y="2895531"/>
            <a:ext cx="0" cy="1842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278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6.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(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Faissal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2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7. Agriculture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maïs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130DC-0833-1D4E-AEE8-A950F2A3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488" y="5280313"/>
            <a:ext cx="7315200" cy="613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76919-D9FC-134D-B263-C709FE3D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7827"/>
            <a:ext cx="9144000" cy="53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3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8.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Mettre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l’arbre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manguïer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FF0B0-3238-434D-8077-A8FFB3D2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1054" y="2582334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A5488D-6307-954B-A2A8-01BB8EC7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0377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8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8.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Devrait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travailler</a:t>
            </a:r>
            <a:r>
              <a:rPr lang="en-US" sz="3200" dirty="0">
                <a:solidFill>
                  <a:schemeClr val="tx1"/>
                </a:solidFill>
              </a:rPr>
              <a:t> sur un monde de </a:t>
            </a:r>
            <a:r>
              <a:rPr lang="en-US" sz="3200" dirty="0" err="1">
                <a:solidFill>
                  <a:schemeClr val="tx1"/>
                </a:solidFill>
              </a:rPr>
              <a:t>toute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taille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2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9.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Reboisement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Inverser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81493-378C-734D-88A3-97BF6A78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103416"/>
            <a:ext cx="6957291" cy="5271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BBDC1-2C82-174E-B33C-5AED00F69BC4}"/>
              </a:ext>
            </a:extLst>
          </p:cNvPr>
          <p:cNvSpPr txBox="1"/>
          <p:nvPr/>
        </p:nvSpPr>
        <p:spPr>
          <a:xfrm>
            <a:off x="2050473" y="7222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F583E-57E4-E646-A173-9B569F315DA9}"/>
              </a:ext>
            </a:extLst>
          </p:cNvPr>
          <p:cNvSpPr txBox="1"/>
          <p:nvPr/>
        </p:nvSpPr>
        <p:spPr>
          <a:xfrm>
            <a:off x="5555673" y="6725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1300303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10.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Drapeu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Guinean</a:t>
            </a:r>
          </a:p>
        </p:txBody>
      </p:sp>
      <p:pic>
        <p:nvPicPr>
          <p:cNvPr id="8" name="Picture 7" descr="Screen Shot 2016-06-20 at 11.18.57 AM.png">
            <a:extLst>
              <a:ext uri="{FF2B5EF4-FFF2-40B4-BE49-F238E27FC236}">
                <a16:creationId xmlns:a16="http://schemas.microsoft.com/office/drawing/2014/main" id="{D2D735C6-68E8-EA4E-8E5C-B12B8E20C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15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10.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Peintre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Hasard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7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11.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maisons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7756-97C5-D04E-94BD-5A37B4FE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1"/>
          <a:stretch/>
        </p:blipFill>
        <p:spPr>
          <a:xfrm>
            <a:off x="0" y="1253344"/>
            <a:ext cx="7010400" cy="2796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0FED2-F5EB-DE4A-9944-2ED3E210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85" y="3962899"/>
            <a:ext cx="3728515" cy="2796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9E0BE-C645-934A-85DE-36D69CFD96D1}"/>
              </a:ext>
            </a:extLst>
          </p:cNvPr>
          <p:cNvSpPr txBox="1"/>
          <p:nvPr/>
        </p:nvSpPr>
        <p:spPr>
          <a:xfrm>
            <a:off x="1066800" y="8294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66BE8-4867-5446-B225-FE48FEADCC1D}"/>
              </a:ext>
            </a:extLst>
          </p:cNvPr>
          <p:cNvSpPr txBox="1"/>
          <p:nvPr/>
        </p:nvSpPr>
        <p:spPr>
          <a:xfrm>
            <a:off x="4572000" y="7797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E20E0-1303-1C48-80EC-BBE3DEF5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76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B9757-3859-4F49-8565-9EFA3368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1"/>
          <a:stretch/>
        </p:blipFill>
        <p:spPr>
          <a:xfrm>
            <a:off x="1490518" y="1970795"/>
            <a:ext cx="6883400" cy="59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6DAB-0089-8540-AC8E-75CA8596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6" r="1666"/>
          <a:stretch/>
        </p:blipFill>
        <p:spPr>
          <a:xfrm>
            <a:off x="509596" y="2687782"/>
            <a:ext cx="8991600" cy="1918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46559C-5DE7-C34B-BA5A-45A00730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FELICITATIONS!!!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893"/>
            <a:ext cx="4512815" cy="338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8C028-F060-CA47-8CD1-146353D8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87" y="2087221"/>
            <a:ext cx="4249577" cy="414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3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B9757-3859-4F49-8565-9EFA33680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1"/>
          <a:stretch/>
        </p:blipFill>
        <p:spPr>
          <a:xfrm>
            <a:off x="1490518" y="1970795"/>
            <a:ext cx="6883400" cy="5921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B6DAB-0089-8540-AC8E-75CA8596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6" r="1666"/>
          <a:stretch/>
        </p:blipFill>
        <p:spPr>
          <a:xfrm>
            <a:off x="509596" y="2687782"/>
            <a:ext cx="8991600" cy="19188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100EC-0363-E842-886D-89E30C14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827"/>
            <a:ext cx="9144000" cy="536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2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3625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12. </a:t>
            </a:r>
            <a:r>
              <a:rPr lang="en-US" sz="2800" b="1" dirty="0" err="1"/>
              <a:t>Cueillir</a:t>
            </a:r>
            <a:r>
              <a:rPr lang="en-US" sz="2800" b="1" dirty="0"/>
              <a:t> des oranges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</p:spTree>
    <p:extLst>
      <p:ext uri="{BB962C8B-B14F-4D97-AF65-F5344CB8AC3E}">
        <p14:creationId xmlns:p14="http://schemas.microsoft.com/office/powerpoint/2010/main" val="1884476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FB1-6686-4A4A-9790-BA42962C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759"/>
            <a:ext cx="9144000" cy="51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53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68A3D-55BF-0243-950B-7BBEFC1B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" y="0"/>
            <a:ext cx="912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20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8E297-23CD-A445-980B-6E40398E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914"/>
            <a:ext cx="9144000" cy="524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56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230D5-0000-2944-B837-A19205F20819}"/>
              </a:ext>
            </a:extLst>
          </p:cNvPr>
          <p:cNvSpPr/>
          <p:nvPr/>
        </p:nvSpPr>
        <p:spPr>
          <a:xfrm>
            <a:off x="509596" y="164375"/>
            <a:ext cx="141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Flat tire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064A1-C887-B948-B568-D8E8498084CC}"/>
              </a:ext>
            </a:extLst>
          </p:cNvPr>
          <p:cNvSpPr txBox="1"/>
          <p:nvPr/>
        </p:nvSpPr>
        <p:spPr>
          <a:xfrm>
            <a:off x="4572000" y="1995055"/>
            <a:ext cx="479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is faire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069F6-8558-DA41-A346-79195F7A52F5}"/>
              </a:ext>
            </a:extLst>
          </p:cNvPr>
          <p:cNvSpPr txBox="1"/>
          <p:nvPr/>
        </p:nvSpPr>
        <p:spPr>
          <a:xfrm>
            <a:off x="584661" y="1120676"/>
            <a:ext cx="63841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 programs </a:t>
            </a:r>
          </a:p>
          <a:p>
            <a:r>
              <a:rPr lang="en-US" dirty="0"/>
              <a:t>-</a:t>
            </a:r>
            <a:r>
              <a:rPr lang="en-US" dirty="0" err="1"/>
              <a:t>helloworld</a:t>
            </a:r>
            <a:endParaRPr lang="en-US" dirty="0"/>
          </a:p>
          <a:p>
            <a:r>
              <a:rPr lang="en-US" dirty="0"/>
              <a:t>-bonjour monde </a:t>
            </a:r>
          </a:p>
          <a:p>
            <a:r>
              <a:rPr lang="en-US" dirty="0"/>
              <a:t>-</a:t>
            </a:r>
            <a:r>
              <a:rPr lang="en-US" dirty="0" err="1"/>
              <a:t>aller</a:t>
            </a:r>
            <a:r>
              <a:rPr lang="en-US" dirty="0"/>
              <a:t> au </a:t>
            </a:r>
            <a:r>
              <a:rPr lang="en-US" dirty="0" err="1"/>
              <a:t>marché</a:t>
            </a:r>
            <a:r>
              <a:rPr lang="en-US" dirty="0"/>
              <a:t> [some sum] write this up tonight </a:t>
            </a:r>
          </a:p>
          <a:p>
            <a:r>
              <a:rPr lang="en-US" i="1" dirty="0"/>
              <a:t>The thing that matters is PRINT vs READ</a:t>
            </a:r>
          </a:p>
          <a:p>
            <a:endParaRPr lang="en-US" i="1" dirty="0"/>
          </a:p>
          <a:p>
            <a:r>
              <a:rPr lang="en-US" dirty="0"/>
              <a:t>-salutations</a:t>
            </a:r>
          </a:p>
          <a:p>
            <a:r>
              <a:rPr lang="en-US" dirty="0"/>
              <a:t>-moon </a:t>
            </a:r>
          </a:p>
          <a:p>
            <a:r>
              <a:rPr lang="en-US" dirty="0">
                <a:highlight>
                  <a:srgbClr val="FFFF00"/>
                </a:highlight>
              </a:rPr>
              <a:t>-1) favorite number </a:t>
            </a:r>
            <a:r>
              <a:rPr lang="en-US" b="1" dirty="0">
                <a:highlight>
                  <a:srgbClr val="FFFF00"/>
                </a:highlight>
              </a:rPr>
              <a:t>this one also fun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-sum …to get </a:t>
            </a:r>
            <a:r>
              <a:rPr lang="en-US" dirty="0" err="1"/>
              <a:t>ocndiments</a:t>
            </a:r>
            <a:r>
              <a:rPr lang="en-US" dirty="0"/>
              <a:t> you will decide how much </a:t>
            </a:r>
            <a:r>
              <a:rPr lang="en-US" dirty="0" err="1"/>
              <a:t>ti</a:t>
            </a:r>
            <a:r>
              <a:rPr lang="en-US" dirty="0"/>
              <a:t> bring. </a:t>
            </a:r>
          </a:p>
          <a:p>
            <a:r>
              <a:rPr lang="en-US" dirty="0">
                <a:highlight>
                  <a:srgbClr val="FFFF00"/>
                </a:highlight>
              </a:rPr>
              <a:t>-2) 8 ball </a:t>
            </a:r>
            <a:r>
              <a:rPr lang="en-US" b="1" dirty="0">
                <a:highlight>
                  <a:srgbClr val="FFFF00"/>
                </a:highlight>
              </a:rPr>
              <a:t>this one is more fun   random </a:t>
            </a:r>
            <a:r>
              <a:rPr lang="en-US" b="1">
                <a:highlight>
                  <a:srgbClr val="FFFF00"/>
                </a:highlight>
              </a:rPr>
              <a:t>numbers/Booleans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-3) faux medicament  </a:t>
            </a:r>
            <a:r>
              <a:rPr lang="en-US" b="1" dirty="0">
                <a:highlight>
                  <a:srgbClr val="FFFF00"/>
                </a:highlight>
              </a:rPr>
              <a:t>this one tomorrow too 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(</a:t>
            </a:r>
          </a:p>
          <a:p>
            <a:endParaRPr lang="en-US" dirty="0"/>
          </a:p>
          <a:p>
            <a:r>
              <a:rPr lang="en-US" b="1" dirty="0"/>
              <a:t>Cleaning up debris </a:t>
            </a:r>
          </a:p>
          <a:p>
            <a:r>
              <a:rPr lang="en-US" b="1" dirty="0"/>
              <a:t>Stamp </a:t>
            </a:r>
          </a:p>
          <a:p>
            <a:r>
              <a:rPr lang="en-US" b="1" dirty="0"/>
              <a:t>Catch the thing </a:t>
            </a:r>
          </a:p>
        </p:txBody>
      </p:sp>
    </p:spTree>
    <p:extLst>
      <p:ext uri="{BB962C8B-B14F-4D97-AF65-F5344CB8AC3E}">
        <p14:creationId xmlns:p14="http://schemas.microsoft.com/office/powerpoint/2010/main" val="36295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UTILISEZ TOUTES QUE KAREL CONNAIT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11532</TotalTime>
  <Words>2214</Words>
  <Application>Microsoft Macintosh PowerPoint</Application>
  <PresentationFormat>On-screen Show (4:3)</PresentationFormat>
  <Paragraphs>647</Paragraphs>
  <Slides>85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Arial</vt:lpstr>
      <vt:lpstr>Calibri</vt:lpstr>
      <vt:lpstr>Century Gothic</vt:lpstr>
      <vt:lpstr>Courier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430</cp:revision>
  <dcterms:created xsi:type="dcterms:W3CDTF">2016-06-20T07:42:18Z</dcterms:created>
  <dcterms:modified xsi:type="dcterms:W3CDTF">2019-07-14T22:26:09Z</dcterms:modified>
</cp:coreProperties>
</file>